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336" r:id="rId6"/>
    <p:sldId id="337" r:id="rId7"/>
    <p:sldId id="338" r:id="rId8"/>
    <p:sldId id="339" r:id="rId9"/>
    <p:sldId id="340" r:id="rId10"/>
    <p:sldId id="341" r:id="rId11"/>
    <p:sldId id="28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5" r:id="rId25"/>
    <p:sldId id="357" r:id="rId26"/>
    <p:sldId id="358" r:id="rId27"/>
    <p:sldId id="371" r:id="rId28"/>
    <p:sldId id="372" r:id="rId29"/>
    <p:sldId id="373" r:id="rId30"/>
    <p:sldId id="374" r:id="rId31"/>
    <p:sldId id="276" r:id="rId32"/>
    <p:sldId id="359" r:id="rId33"/>
    <p:sldId id="360" r:id="rId34"/>
    <p:sldId id="361" r:id="rId35"/>
    <p:sldId id="362" r:id="rId36"/>
    <p:sldId id="363" r:id="rId37"/>
    <p:sldId id="365" r:id="rId38"/>
    <p:sldId id="364" r:id="rId39"/>
    <p:sldId id="271" r:id="rId40"/>
    <p:sldId id="309" r:id="rId41"/>
    <p:sldId id="367" r:id="rId42"/>
    <p:sldId id="368" r:id="rId43"/>
    <p:sldId id="366" r:id="rId44"/>
    <p:sldId id="369" r:id="rId45"/>
    <p:sldId id="325" r:id="rId46"/>
    <p:sldId id="265" r:id="rId47"/>
    <p:sldId id="370" r:id="rId48"/>
    <p:sldId id="269" r:id="rId49"/>
    <p:sldId id="264" r:id="rId50"/>
    <p:sldId id="27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pos="1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067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424" autoAdjust="0"/>
  </p:normalViewPr>
  <p:slideViewPr>
    <p:cSldViewPr snapToGrid="0" showGuides="1">
      <p:cViewPr varScale="1">
        <p:scale>
          <a:sx n="115" d="100"/>
          <a:sy n="115" d="100"/>
        </p:scale>
        <p:origin x="372" y="96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unchaohuang/article/details/1669390" TargetMode="External"/><Relationship Id="rId2" Type="http://schemas.openxmlformats.org/officeDocument/2006/relationships/hyperlink" Target="https://zh.wikipedia.org/wiki/%E7%BB%9F%E4%B8%80%E5%BB%BA%E6%A8%A1%E8%AF%AD%E8%A8%8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ianshu.com/p/a4bc2ebb5062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小组：</a:t>
            </a:r>
            <a:r>
              <a:rPr lang="en-US" altLang="zh-CN" dirty="0"/>
              <a:t>G13</a:t>
            </a:r>
          </a:p>
          <a:p>
            <a:r>
              <a:rPr lang="zh-CN" altLang="en-US" dirty="0"/>
              <a:t>成员：陈安侍，陈俊杉，杨溢，严翔宇，陈维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9522" y="1260848"/>
            <a:ext cx="881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/>
                </a:solidFill>
                <a:latin typeface="+mj-lt"/>
              </a:rPr>
              <a:t>UML</a:t>
            </a:r>
            <a:r>
              <a:rPr lang="zh-CN" altLang="en-US" sz="6000" dirty="0" smtClean="0">
                <a:solidFill>
                  <a:schemeClr val="accent1"/>
                </a:solidFill>
                <a:latin typeface="+mj-lt"/>
              </a:rPr>
              <a:t>综合应用和问题解答</a:t>
            </a:r>
            <a:endParaRPr lang="zh-CN" alt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5781" y="2421731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UML</a:t>
            </a:r>
            <a:r>
              <a:rPr lang="zh-CN" altLang="en-US" sz="4000" dirty="0" smtClean="0">
                <a:solidFill>
                  <a:schemeClr val="accent1"/>
                </a:solidFill>
              </a:rPr>
              <a:t>基础</a:t>
            </a:r>
            <a:r>
              <a:rPr lang="en-US" altLang="zh-CN" sz="4000" dirty="0" smtClean="0">
                <a:solidFill>
                  <a:schemeClr val="accent1"/>
                </a:solidFill>
              </a:rPr>
              <a:t>Ⅳ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729522" y="1370378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11788" y="272167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UML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424142"/>
            <a:ext cx="11437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利用</a:t>
            </a:r>
            <a:r>
              <a:rPr lang="en-US" altLang="zh-CN" sz="3600" dirty="0"/>
              <a:t>UML</a:t>
            </a:r>
            <a:r>
              <a:rPr lang="zh-CN" altLang="en-US" sz="3600" dirty="0"/>
              <a:t>的大约</a:t>
            </a:r>
            <a:r>
              <a:rPr lang="en-US" altLang="zh-CN" sz="3600" dirty="0"/>
              <a:t>20%</a:t>
            </a:r>
            <a:r>
              <a:rPr lang="zh-CN" altLang="en-US" sz="3600" dirty="0"/>
              <a:t>就可以为大多数问题的</a:t>
            </a:r>
            <a:r>
              <a:rPr lang="en-US" altLang="zh-CN" sz="3600" dirty="0"/>
              <a:t>80%</a:t>
            </a:r>
            <a:r>
              <a:rPr lang="zh-CN" altLang="en-US" sz="3600" dirty="0"/>
              <a:t>建模。使用基本结构事物</a:t>
            </a:r>
            <a:r>
              <a:rPr lang="en-US" altLang="zh-CN" sz="3600" dirty="0"/>
              <a:t>(</a:t>
            </a:r>
            <a:r>
              <a:rPr lang="zh-CN" altLang="en-US" sz="3600" dirty="0"/>
              <a:t>如</a:t>
            </a:r>
            <a:r>
              <a:rPr lang="zh-CN" altLang="en-US" sz="3600" dirty="0" smtClean="0"/>
              <a:t>类、属性、操作、用况、构件和包）以及基本结构关系（如依赖、泛化和关联）就足以建立许多种问题域的静态模型。再加上一些基本行为事物（如简单状态机和交互），就可以对系统动态的许多有用方面进行建模。只有当对遇到的更复杂的情况建模时（如对并发和分布建模时），才会用到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的一些高级特征。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233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实际应用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了解业务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57952" y="2549983"/>
            <a:ext cx="779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工作结果是一个或者一组能够捕获业务过程中的步骤和判定点的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97190" y="2919315"/>
            <a:ext cx="113133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明确定义收集业务领域的词汇，建立领域词典，便于开发人员理解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发现</a:t>
            </a:r>
            <a:r>
              <a:rPr lang="zh-CN" altLang="en-US" sz="3600" dirty="0"/>
              <a:t>业务逻辑业务逻辑是特定情况下业务要遵守的</a:t>
            </a:r>
            <a:r>
              <a:rPr lang="zh-CN" altLang="en-US" sz="3600" dirty="0" smtClean="0"/>
              <a:t>规则。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停下来</a:t>
            </a:r>
            <a:r>
              <a:rPr lang="zh-CN" altLang="en-US" sz="3600" dirty="0"/>
              <a:t>做</a:t>
            </a:r>
            <a:r>
              <a:rPr lang="zh-CN" altLang="en-US" sz="3600" dirty="0" smtClean="0"/>
              <a:t>总结。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把</a:t>
            </a:r>
            <a:r>
              <a:rPr lang="zh-CN" altLang="en-US" sz="3600" dirty="0"/>
              <a:t>复杂的问题分开讨论单独提取出来建立模型。</a:t>
            </a:r>
          </a:p>
        </p:txBody>
      </p:sp>
    </p:spTree>
    <p:extLst>
      <p:ext uri="{BB962C8B-B14F-4D97-AF65-F5344CB8AC3E}">
        <p14:creationId xmlns:p14="http://schemas.microsoft.com/office/powerpoint/2010/main" val="10463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识别协作系统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25536" y="2559843"/>
            <a:ext cx="1069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没有系统是孤岛，必须与其他系统协作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开发人员需找出项目依赖于哪些系统。</a:t>
            </a:r>
          </a:p>
        </p:txBody>
      </p:sp>
    </p:spTree>
    <p:extLst>
      <p:ext uri="{BB962C8B-B14F-4D97-AF65-F5344CB8AC3E}">
        <p14:creationId xmlns:p14="http://schemas.microsoft.com/office/powerpoint/2010/main" val="22376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/>
              <a:t>发现项目需求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在整个开发过程中需经历多次产品会议。工作的结果是一个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包图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。每个包囊括了一组用例，代表一个主要功能模块。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开发项目映像根据业务模型图规划项目。相当于战略</a:t>
            </a:r>
            <a:r>
              <a:rPr lang="zh-CN" altLang="en-US" sz="3600" dirty="0" smtClean="0"/>
              <a:t>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收集</a:t>
            </a:r>
            <a:r>
              <a:rPr lang="zh-CN" altLang="en-US" sz="3600" dirty="0"/>
              <a:t>用户需求相当于范围层，确定需要做什么。</a:t>
            </a:r>
          </a:p>
        </p:txBody>
      </p:sp>
    </p:spTree>
    <p:extLst>
      <p:ext uri="{BB962C8B-B14F-4D97-AF65-F5344CB8AC3E}">
        <p14:creationId xmlns:p14="http://schemas.microsoft.com/office/powerpoint/2010/main" val="101808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描述用例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用例图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582563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/>
              <a:t>场景的简单</a:t>
            </a:r>
            <a:r>
              <a:rPr lang="zh-CN" altLang="en-US" sz="3200" dirty="0" smtClean="0"/>
              <a:t>陈述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关于</a:t>
            </a:r>
            <a:r>
              <a:rPr lang="zh-CN" altLang="en-US" sz="3200" dirty="0"/>
              <a:t>场景的假设</a:t>
            </a:r>
            <a:r>
              <a:rPr lang="zh-CN" altLang="en-US" sz="3200" dirty="0" smtClean="0"/>
              <a:t>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的发起</a:t>
            </a:r>
            <a:r>
              <a:rPr lang="zh-CN" altLang="en-US" sz="3200" dirty="0" smtClean="0"/>
              <a:t>参与者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前置条件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中与系统相关的步骤</a:t>
            </a:r>
            <a:r>
              <a:rPr lang="zh-CN" altLang="en-US" sz="3200" dirty="0" smtClean="0"/>
              <a:t>序列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完成后的</a:t>
            </a:r>
            <a:r>
              <a:rPr lang="zh-CN" altLang="en-US" sz="3200" dirty="0" smtClean="0"/>
              <a:t>后置条件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的受益参与者</a:t>
            </a:r>
          </a:p>
        </p:txBody>
      </p:sp>
    </p:spTree>
    <p:extLst>
      <p:ext uri="{BB962C8B-B14F-4D97-AF65-F5344CB8AC3E}">
        <p14:creationId xmlns:p14="http://schemas.microsoft.com/office/powerpoint/2010/main" val="12936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细化类图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细化了的类图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在类图中加入关联名、抽象类、多重性、泛化和聚集。</a:t>
            </a:r>
          </a:p>
        </p:txBody>
      </p:sp>
    </p:spTree>
    <p:extLst>
      <p:ext uri="{BB962C8B-B14F-4D97-AF65-F5344CB8AC3E}">
        <p14:creationId xmlns:p14="http://schemas.microsoft.com/office/powerpoint/2010/main" val="19926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分析对象状态的变化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状态图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9300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进一步细化模型，展示出对象状态的变化。</a:t>
            </a:r>
          </a:p>
        </p:txBody>
      </p:sp>
    </p:spTree>
    <p:extLst>
      <p:ext uri="{BB962C8B-B14F-4D97-AF65-F5344CB8AC3E}">
        <p14:creationId xmlns:p14="http://schemas.microsoft.com/office/powerpoint/2010/main" val="42286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 定义对象之间的交互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顺序图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协作图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0685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二者用来描述</a:t>
            </a:r>
            <a:r>
              <a:rPr lang="zh-CN" altLang="en-US" sz="3600" dirty="0"/>
              <a:t>对象之间的交互。应包括状态变化。</a:t>
            </a:r>
          </a:p>
        </p:txBody>
      </p:sp>
    </p:spTree>
    <p:extLst>
      <p:ext uri="{BB962C8B-B14F-4D97-AF65-F5344CB8AC3E}">
        <p14:creationId xmlns:p14="http://schemas.microsoft.com/office/powerpoint/2010/main" val="27168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分析与协作系统的集成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工作结果是详细的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数据模型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7915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要确定与协作系统集成的具体细节。</a:t>
            </a:r>
          </a:p>
        </p:txBody>
      </p:sp>
    </p:spTree>
    <p:extLst>
      <p:ext uri="{BB962C8B-B14F-4D97-AF65-F5344CB8AC3E}">
        <p14:creationId xmlns:p14="http://schemas.microsoft.com/office/powerpoint/2010/main" val="14502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36896" y="2171700"/>
            <a:ext cx="4746502" cy="1999495"/>
            <a:chOff x="3236896" y="2171700"/>
            <a:chExt cx="4746502" cy="1999495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综合概述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36766" y="224864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5534016" y="3863150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36896" y="3717988"/>
            <a:ext cx="4746502" cy="600164"/>
            <a:chOff x="3236896" y="3210782"/>
            <a:chExt cx="4746502" cy="60016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实际运用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</a:t>
              </a:r>
              <a:r>
                <a:rPr lang="zh-CN" altLang="en-US" sz="2800" dirty="0">
                  <a:solidFill>
                    <a:schemeClr val="bg1"/>
                  </a:solidFill>
                </a:rPr>
                <a:t>资料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6766" y="3287726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36896" y="5264276"/>
            <a:ext cx="4746502" cy="600164"/>
            <a:chOff x="3236896" y="4249864"/>
            <a:chExt cx="4746502" cy="60016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视图回顾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其他信息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2607" y="4326808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根据类图产生一些必要的对象图，检查每个操作并开发对应操作的活动图去充实对象图。</a:t>
            </a:r>
          </a:p>
        </p:txBody>
      </p:sp>
    </p:spTree>
    <p:extLst>
      <p:ext uri="{BB962C8B-B14F-4D97-AF65-F5344CB8AC3E}">
        <p14:creationId xmlns:p14="http://schemas.microsoft.com/office/powerpoint/2010/main" val="24964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</a:t>
            </a:r>
            <a:r>
              <a:rPr lang="zh-CN" altLang="en-US" dirty="0" smtClean="0"/>
              <a:t>图和构件图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以及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构件图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可视化地描述</a:t>
            </a:r>
            <a:r>
              <a:rPr lang="zh-CN" altLang="en-US" sz="3600" dirty="0" smtClean="0"/>
              <a:t>构件之间</a:t>
            </a:r>
            <a:r>
              <a:rPr lang="zh-CN" altLang="en-US" sz="3600" dirty="0"/>
              <a:t>的关系。</a:t>
            </a:r>
          </a:p>
        </p:txBody>
      </p:sp>
    </p:spTree>
    <p:extLst>
      <p:ext uri="{BB962C8B-B14F-4D97-AF65-F5344CB8AC3E}">
        <p14:creationId xmlns:p14="http://schemas.microsoft.com/office/powerpoint/2010/main" val="18414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制定部署计划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，图中表明每个节点中驻留了哪些构件。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工程师编制系统的部署以及系统与其他协作系统集成的计划。</a:t>
            </a:r>
          </a:p>
        </p:txBody>
      </p:sp>
    </p:spTree>
    <p:extLst>
      <p:ext uri="{BB962C8B-B14F-4D97-AF65-F5344CB8AC3E}">
        <p14:creationId xmlns:p14="http://schemas.microsoft.com/office/powerpoint/2010/main" val="873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设计和开发用户界面</a:t>
            </a:r>
            <a:r>
              <a:rPr lang="zh-CN" altLang="en-US" dirty="0" smtClean="0"/>
              <a:t>原型并实施测试设计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产品是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屏幕界面原型的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快照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测试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脚本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用户界面应考虑所有用例的完成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用例是测试依据</a:t>
            </a:r>
            <a:r>
              <a:rPr lang="zh-CN" altLang="en-US" sz="3600" dirty="0" smtClean="0"/>
              <a:t>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59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项目开发</a:t>
            </a:r>
            <a:r>
              <a:rPr lang="en-US" altLang="zh-CN" dirty="0" smtClean="0"/>
              <a:t>·</a:t>
            </a:r>
            <a:r>
              <a:rPr lang="zh-CN" altLang="en-US" dirty="0"/>
              <a:t>编制</a:t>
            </a:r>
            <a:r>
              <a:rPr lang="zh-CN" altLang="en-US" dirty="0" smtClean="0"/>
              <a:t>代码以及测试代码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根据掌握的类图、对象图、活动图和构件图，程序员实现系统的代码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测试人员运行测试脚本，评论代码是否做了预期工作。</a:t>
            </a:r>
          </a:p>
        </p:txBody>
      </p:sp>
    </p:spTree>
    <p:extLst>
      <p:ext uri="{BB962C8B-B14F-4D97-AF65-F5344CB8AC3E}">
        <p14:creationId xmlns:p14="http://schemas.microsoft.com/office/powerpoint/2010/main" val="1228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构建用户界面和用户界面到代码的连接及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工作结果是带有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用户界面的功能系统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构建用户界面并将界面连接到代码。且要进一步地测试，确保用户界面工作正确。</a:t>
            </a:r>
          </a:p>
        </p:txBody>
      </p:sp>
    </p:spTree>
    <p:extLst>
      <p:ext uri="{BB962C8B-B14F-4D97-AF65-F5344CB8AC3E}">
        <p14:creationId xmlns:p14="http://schemas.microsoft.com/office/powerpoint/2010/main" val="248479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我们组的需求模型应用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模型：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关联图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</a:t>
            </a:r>
            <a:r>
              <a:rPr lang="zh-CN" altLang="en-US" sz="3600" dirty="0" smtClean="0"/>
              <a:t>例图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对话图</a:t>
            </a:r>
            <a:endParaRPr lang="en-US" altLang="zh-CN" sz="3600" dirty="0" smtClean="0"/>
          </a:p>
          <a:p>
            <a:r>
              <a:rPr lang="zh-CN" altLang="en-US" sz="2400" dirty="0" smtClean="0">
                <a:solidFill>
                  <a:srgbClr val="FFFF00"/>
                </a:solidFill>
              </a:rPr>
              <a:t>工具：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ProcessOn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Visio2016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644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用例描述示例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5171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61136" y="6560631"/>
            <a:ext cx="23459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学生用户登录功能用例描述示例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181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关联图示例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313" y="1160742"/>
            <a:ext cx="7611687" cy="56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管理员管理功能的用例图示例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820"/>
            <a:ext cx="12192000" cy="53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综合概述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对话框图示例</a:t>
            </a:r>
            <a:endParaRPr lang="zh-CN" altLang="en-US" dirty="0"/>
          </a:p>
        </p:txBody>
      </p:sp>
      <p:pic>
        <p:nvPicPr>
          <p:cNvPr id="9" name="图片 8" descr="C:\Users\79014\AppData\Local\Temp\1545551461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9" y="3339147"/>
            <a:ext cx="1276350" cy="252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79014\AppData\Local\Temp\1545546554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97" y="2467541"/>
            <a:ext cx="1177896" cy="376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754743" y="6107904"/>
            <a:ext cx="18305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游客注册功能对话框图示例</a:t>
            </a:r>
            <a:endParaRPr lang="zh-CN" altLang="en-US" sz="1050" dirty="0"/>
          </a:p>
        </p:txBody>
      </p:sp>
      <p:sp>
        <p:nvSpPr>
          <p:cNvPr id="12" name="矩形 11"/>
          <p:cNvSpPr/>
          <p:nvPr/>
        </p:nvSpPr>
        <p:spPr>
          <a:xfrm>
            <a:off x="3826792" y="6378226"/>
            <a:ext cx="19089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用户反馈功能对话框图示例</a:t>
            </a:r>
            <a:endParaRPr lang="zh-CN" altLang="en-US" sz="1050" dirty="0"/>
          </a:p>
        </p:txBody>
      </p:sp>
      <p:pic>
        <p:nvPicPr>
          <p:cNvPr id="13" name="图片 12" descr="C:\Users\79014\AppData\Local\Temp\1545421993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21" y="2377726"/>
            <a:ext cx="157162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/>
          <p:cNvSpPr/>
          <p:nvPr/>
        </p:nvSpPr>
        <p:spPr>
          <a:xfrm>
            <a:off x="7158766" y="6505184"/>
            <a:ext cx="22013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用户关注用户功能对话框图示例</a:t>
            </a:r>
            <a:endParaRPr lang="zh-CN" altLang="en-US" sz="1050" dirty="0"/>
          </a:p>
        </p:txBody>
      </p:sp>
      <p:pic>
        <p:nvPicPr>
          <p:cNvPr id="15" name="图片 14" descr="C:\Users\79014\AppData\Local\Temp\1545418942(1)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745" y="2377726"/>
            <a:ext cx="1438275" cy="403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9990635" y="6505184"/>
            <a:ext cx="22013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教师置顶功能对话框图示例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378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11" grpId="0"/>
      <p:bldP spid="12" grpId="0"/>
      <p:bldP spid="14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视图回顾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54720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Kruchten</a:t>
            </a:r>
            <a:r>
              <a:rPr lang="en-US" altLang="zh-CN" sz="3600" dirty="0" smtClean="0"/>
              <a:t> </a:t>
            </a:r>
            <a:r>
              <a:rPr lang="zh-CN" altLang="en-US" sz="3600" dirty="0"/>
              <a:t>提出了一个</a:t>
            </a:r>
            <a:r>
              <a:rPr lang="en-US" altLang="zh-CN" sz="3600" dirty="0">
                <a:solidFill>
                  <a:srgbClr val="FF0000"/>
                </a:solidFill>
              </a:rPr>
              <a:t>"4+1"</a:t>
            </a:r>
            <a:r>
              <a:rPr lang="zh-CN" altLang="en-US" sz="3600" dirty="0">
                <a:solidFill>
                  <a:srgbClr val="FF0000"/>
                </a:solidFill>
              </a:rPr>
              <a:t>视图模型</a:t>
            </a:r>
            <a:r>
              <a:rPr lang="zh-CN" altLang="en-US" sz="3600" dirty="0"/>
              <a:t>，从</a:t>
            </a:r>
            <a:r>
              <a:rPr lang="en-US" altLang="zh-CN" sz="3600" dirty="0">
                <a:solidFill>
                  <a:srgbClr val="FF0000"/>
                </a:solidFill>
              </a:rPr>
              <a:t>5</a:t>
            </a:r>
            <a:r>
              <a:rPr lang="zh-CN" altLang="en-US" sz="3600" dirty="0">
                <a:solidFill>
                  <a:srgbClr val="FF0000"/>
                </a:solidFill>
              </a:rPr>
              <a:t>个</a:t>
            </a:r>
            <a:r>
              <a:rPr lang="zh-CN" altLang="en-US" sz="3600" dirty="0"/>
              <a:t>不同的视角包括包括</a:t>
            </a:r>
            <a:r>
              <a:rPr lang="zh-CN" altLang="en-US" sz="3600" dirty="0">
                <a:solidFill>
                  <a:srgbClr val="FF0000"/>
                </a:solidFill>
              </a:rPr>
              <a:t>逻辑试图、进程视图、物理视图、开发视图、场景视图</a:t>
            </a:r>
            <a:r>
              <a:rPr lang="zh-CN" altLang="en-US" sz="3600" dirty="0"/>
              <a:t>来描述软件体系结构。</a:t>
            </a:r>
          </a:p>
        </p:txBody>
      </p:sp>
      <p:pic>
        <p:nvPicPr>
          <p:cNvPr id="2050" name="Picture 2" descr="http://www.ibm.com/developerworks/cn/rational/r-4p1-view/imag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98" y="2636028"/>
            <a:ext cx="5020483" cy="35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09360" y="62584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每一个视图只关心系统的一个侧面，5个试图结合在一起才能反映系统的软件体系结构的全部内容。</a:t>
            </a:r>
          </a:p>
        </p:txBody>
      </p:sp>
    </p:spTree>
    <p:extLst>
      <p:ext uri="{BB962C8B-B14F-4D97-AF65-F5344CB8AC3E}">
        <p14:creationId xmlns:p14="http://schemas.microsoft.com/office/powerpoint/2010/main" val="25445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逻辑视图（</a:t>
            </a:r>
            <a:r>
              <a:rPr lang="en-US" altLang="zh-CN" dirty="0"/>
              <a:t>Logic View</a:t>
            </a:r>
            <a:r>
              <a:rPr lang="zh-CN" altLang="en-US" dirty="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98596" y="2611340"/>
            <a:ext cx="61121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/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逻辑试图</a:t>
            </a:r>
            <a:r>
              <a:rPr lang="zh-CN" altLang="en-US" sz="2800" dirty="0"/>
              <a:t>主要是用来</a:t>
            </a:r>
            <a:r>
              <a:rPr lang="zh-CN" altLang="en-US" sz="2800" dirty="0">
                <a:solidFill>
                  <a:srgbClr val="FF0000"/>
                </a:solidFill>
              </a:rPr>
              <a:t>描述系统的功能需求</a:t>
            </a:r>
            <a:r>
              <a:rPr lang="zh-CN" altLang="en-US" sz="2800" dirty="0"/>
              <a:t>，即系统提供给最终用户的服务</a:t>
            </a:r>
            <a:r>
              <a:rPr lang="en-US" altLang="zh-CN" sz="2800" dirty="0"/>
              <a:t>. </a:t>
            </a:r>
            <a:r>
              <a:rPr lang="zh-CN" altLang="en-US" sz="2800" dirty="0"/>
              <a:t>在逻辑视图中，系统分解成一系列的功能抽象、功能分解与功能分析，这些主要来自问题领域（</a:t>
            </a:r>
            <a:r>
              <a:rPr lang="en-US" altLang="zh-CN" sz="2800" dirty="0"/>
              <a:t>Problem Definition)</a:t>
            </a:r>
            <a:r>
              <a:rPr lang="zh-CN" altLang="en-US" sz="2800" dirty="0"/>
              <a:t>。在面向对象技术中，通过抽象、封装、继承</a:t>
            </a:r>
            <a:r>
              <a:rPr lang="en-US" altLang="zh-CN" sz="2800" dirty="0"/>
              <a:t>,</a:t>
            </a:r>
            <a:r>
              <a:rPr lang="zh-CN" altLang="en-US" sz="2800" dirty="0"/>
              <a:t>可以用对象模型来代表逻辑视图，可以用</a:t>
            </a:r>
            <a:r>
              <a:rPr lang="zh-CN" altLang="en-US" sz="2800" dirty="0">
                <a:solidFill>
                  <a:srgbClr val="FF0000"/>
                </a:solidFill>
              </a:rPr>
              <a:t>类图（</a:t>
            </a:r>
            <a:r>
              <a:rPr lang="en-US" altLang="zh-CN" sz="2800" dirty="0">
                <a:solidFill>
                  <a:srgbClr val="FF0000"/>
                </a:solidFill>
              </a:rPr>
              <a:t>Class Diagram</a:t>
            </a:r>
            <a:r>
              <a:rPr lang="zh-CN" altLang="en-US" sz="2800" dirty="0">
                <a:solidFill>
                  <a:srgbClr val="FF0000"/>
                </a:solidFill>
              </a:rPr>
              <a:t>）来描述逻辑视图</a:t>
            </a:r>
            <a:r>
              <a:rPr lang="zh-CN" altLang="en-US" sz="2800" dirty="0"/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</a:t>
            </a:r>
            <a:r>
              <a:rPr lang="en-US" altLang="zh-CN" sz="1600" dirty="0"/>
              <a:t>(Components)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FF00"/>
                </a:solidFill>
              </a:rPr>
              <a:t>类、类服务、参数化类、类层次 连接件</a:t>
            </a:r>
            <a:r>
              <a:rPr lang="en-US" altLang="zh-CN" sz="1600" dirty="0">
                <a:solidFill>
                  <a:srgbClr val="FFFF00"/>
                </a:solidFill>
              </a:rPr>
              <a:t>(Connectors)</a:t>
            </a:r>
            <a:r>
              <a:rPr lang="zh-CN" altLang="en-US" sz="1600" dirty="0">
                <a:solidFill>
                  <a:srgbClr val="FFFF00"/>
                </a:solidFill>
              </a:rPr>
              <a:t>：关联、包含聚集、使用、继承、实例化</a:t>
            </a:r>
          </a:p>
        </p:txBody>
      </p:sp>
      <p:pic>
        <p:nvPicPr>
          <p:cNvPr id="16386" name="Picture 2" descr="http://www.ibm.com/developerworks/cn/rational/r-4p1-view/images/image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0" y="3403369"/>
            <a:ext cx="5760720" cy="31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开发视图（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0516" y="2446011"/>
            <a:ext cx="61121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开发视图</a:t>
            </a:r>
            <a:r>
              <a:rPr lang="zh-CN" altLang="en-US" sz="2800" dirty="0"/>
              <a:t>主要用来</a:t>
            </a:r>
            <a:r>
              <a:rPr lang="zh-CN" altLang="en-US" sz="2800" dirty="0">
                <a:solidFill>
                  <a:srgbClr val="FF0000"/>
                </a:solidFill>
              </a:rPr>
              <a:t>描述软件模块的组织与管理</a:t>
            </a:r>
            <a:r>
              <a:rPr lang="zh-CN" altLang="en-US" sz="2800" dirty="0"/>
              <a:t>（通过程序库或子系统）。服务于</a:t>
            </a:r>
            <a:r>
              <a:rPr lang="zh-CN" altLang="en-US" sz="2800" dirty="0">
                <a:solidFill>
                  <a:srgbClr val="FF0000"/>
                </a:solidFill>
              </a:rPr>
              <a:t>软件编程人员</a:t>
            </a:r>
            <a:r>
              <a:rPr lang="zh-CN" altLang="en-US" sz="2800" dirty="0"/>
              <a:t>， 方便后续的设计与实现。它通过系统输入输出关系的模型图和子系统图来描述。要考虑软件的内部需求：开发的难易程度、重用的可能性，通用性，局限性等等。开发视图的风格通常是层次结构，层次越低，通用性越好（底层库：</a:t>
            </a:r>
            <a:r>
              <a:rPr lang="en-US" altLang="zh-CN" sz="2800" dirty="0"/>
              <a:t>Java SDK</a:t>
            </a:r>
            <a:r>
              <a:rPr lang="zh-CN" altLang="en-US" sz="2800" dirty="0"/>
              <a:t>，图像处理软件包）。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 smtClean="0"/>
              <a:t>构件：</a:t>
            </a:r>
            <a:r>
              <a:rPr lang="zh-CN" altLang="en-US" sz="1600" dirty="0" smtClean="0">
                <a:solidFill>
                  <a:srgbClr val="FFFF00"/>
                </a:solidFill>
              </a:rPr>
              <a:t>模块、子系统、层 连接件：参照相关性、模块</a:t>
            </a:r>
            <a:r>
              <a:rPr lang="en-US" altLang="zh-CN" sz="1600" dirty="0" smtClean="0">
                <a:solidFill>
                  <a:srgbClr val="FFFF00"/>
                </a:solidFill>
              </a:rPr>
              <a:t>/</a:t>
            </a:r>
            <a:r>
              <a:rPr lang="zh-CN" altLang="en-US" sz="1600" dirty="0" smtClean="0">
                <a:solidFill>
                  <a:srgbClr val="FFFF00"/>
                </a:solidFill>
              </a:rPr>
              <a:t>过程调用</a:t>
            </a:r>
            <a:endParaRPr lang="zh-CN" altLang="en-US" sz="1600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70" y="3397914"/>
            <a:ext cx="5876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进程视图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Process </a:t>
            </a:r>
            <a:r>
              <a:rPr lang="en-US" altLang="zh-CN" dirty="0"/>
              <a:t>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4216" y="2919315"/>
            <a:ext cx="61121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侧重</a:t>
            </a:r>
            <a:r>
              <a:rPr lang="zh-CN" altLang="en-US" sz="2800" dirty="0"/>
              <a:t>系统的</a:t>
            </a:r>
            <a:r>
              <a:rPr lang="zh-CN" altLang="en-US" sz="2800" dirty="0">
                <a:solidFill>
                  <a:srgbClr val="FF0000"/>
                </a:solidFill>
              </a:rPr>
              <a:t>运行特性</a:t>
            </a:r>
            <a:r>
              <a:rPr lang="zh-CN" altLang="en-US" sz="2800" dirty="0"/>
              <a:t>，关注非功能性的需求（性能，可用性）。服务于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系统集成人员</a:t>
            </a:r>
            <a:r>
              <a:rPr lang="zh-CN" altLang="en-US" sz="2800" dirty="0"/>
              <a:t>，方便后续性能测试。强调并发性、分布性、集成性、鲁棒性（容错）、可扩充性、吞吐量等。定义逻辑视图中的各个类的具体操作是在哪一个线程（</a:t>
            </a:r>
            <a:r>
              <a:rPr lang="en-US" altLang="zh-CN" sz="2800" dirty="0"/>
              <a:t>Thread</a:t>
            </a:r>
            <a:r>
              <a:rPr lang="zh-CN" altLang="en-US" sz="2800" dirty="0"/>
              <a:t>）中被执行。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进程、简化进程、循环进程 连接件：未指定，消息、远程过程调用（</a:t>
            </a:r>
            <a:r>
              <a:rPr lang="en-US" altLang="zh-CN" sz="1600" dirty="0">
                <a:solidFill>
                  <a:srgbClr val="FFFF00"/>
                </a:solidFill>
              </a:rPr>
              <a:t>RPC</a:t>
            </a:r>
            <a:r>
              <a:rPr lang="zh-CN" altLang="en-US" sz="1600" dirty="0">
                <a:solidFill>
                  <a:srgbClr val="FFFF00"/>
                </a:solidFill>
              </a:rPr>
              <a:t>）、双向消息、事件广播</a:t>
            </a:r>
          </a:p>
        </p:txBody>
      </p:sp>
      <p:pic>
        <p:nvPicPr>
          <p:cNvPr id="18434" name="Picture 2" descr="http://www.ibm.com/developerworks/cn/rational/r-4p1-view/images/image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86" y="3525557"/>
            <a:ext cx="46863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物理视图（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8791" y="3106542"/>
            <a:ext cx="61121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物理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主要</a:t>
            </a:r>
            <a:r>
              <a:rPr lang="zh-CN" altLang="en-US" sz="2800" dirty="0"/>
              <a:t>描述</a:t>
            </a:r>
            <a:r>
              <a:rPr lang="zh-CN" altLang="en-US" sz="2800" dirty="0">
                <a:solidFill>
                  <a:srgbClr val="FF0000"/>
                </a:solidFill>
              </a:rPr>
              <a:t>硬件配置</a:t>
            </a:r>
            <a:r>
              <a:rPr lang="zh-CN" altLang="en-US" sz="2800" dirty="0"/>
              <a:t>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系统工程人员</a:t>
            </a:r>
            <a:r>
              <a:rPr lang="zh-CN" altLang="en-US" sz="2800" dirty="0"/>
              <a:t>，解决系统的拓扑结构、系统安装、通信等问题。主要考虑如何把软件映射到硬件上，也要考虑系统性能、规模、可靠性等。可以与进程视图一起映射。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处理器、计算机、其它设备 连接件：通信协议等</a:t>
            </a:r>
          </a:p>
        </p:txBody>
      </p:sp>
      <p:pic>
        <p:nvPicPr>
          <p:cNvPr id="19458" name="Picture 2" descr="http://www.ibm.com/developerworks/cn/rational/r-4p1-view/images/image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36" y="3465879"/>
            <a:ext cx="5032834" cy="22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(Scenarios)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0" y="3396861"/>
            <a:ext cx="11816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场景</a:t>
            </a:r>
            <a:r>
              <a:rPr lang="zh-CN" altLang="en-US" sz="2800" dirty="0"/>
              <a:t>用于</a:t>
            </a:r>
            <a:r>
              <a:rPr lang="zh-CN" altLang="en-US" sz="2800" dirty="0">
                <a:solidFill>
                  <a:srgbClr val="FF0000"/>
                </a:solidFill>
              </a:rPr>
              <a:t>刻画构件之间的相互关系</a:t>
            </a:r>
            <a:r>
              <a:rPr lang="zh-CN" altLang="en-US" sz="2800" dirty="0"/>
              <a:t>，将四个视图有机地联系起来。可以描述一个特定的视图内的构件关系，也可以描述不同视图间的构件关系。文本、图形表示皆可。</a:t>
            </a:r>
          </a:p>
        </p:txBody>
      </p:sp>
    </p:spTree>
    <p:extLst>
      <p:ext uri="{BB962C8B-B14F-4D97-AF65-F5344CB8AC3E}">
        <p14:creationId xmlns:p14="http://schemas.microsoft.com/office/powerpoint/2010/main" val="7399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2919315"/>
            <a:ext cx="57826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逻辑</a:t>
            </a:r>
            <a:r>
              <a:rPr lang="zh-CN" altLang="en-US" sz="2800" dirty="0">
                <a:solidFill>
                  <a:srgbClr val="FFFF00"/>
                </a:solidFill>
              </a:rPr>
              <a:t>视图、开发视图</a:t>
            </a:r>
            <a:r>
              <a:rPr lang="zh-CN" altLang="en-US" sz="2800" dirty="0"/>
              <a:t>，都主要是用来描述系统的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静态结构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视图、物理视图</a:t>
            </a:r>
            <a:r>
              <a:rPr lang="zh-CN" altLang="en-US" sz="2800" dirty="0"/>
              <a:t>，主要是用来描述系统的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动态结构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en-US" sz="2000" dirty="0" smtClean="0"/>
              <a:t>并非</a:t>
            </a:r>
            <a:r>
              <a:rPr lang="zh-CN" altLang="en-US" sz="2000" dirty="0"/>
              <a:t>每个系统都必须把</a:t>
            </a:r>
            <a:r>
              <a:rPr lang="en-US" altLang="zh-CN" sz="2000" dirty="0"/>
              <a:t>5</a:t>
            </a:r>
            <a:r>
              <a:rPr lang="zh-CN" altLang="en-US" sz="2000" dirty="0"/>
              <a:t>个视图都画出来，而是各有侧重。例如</a:t>
            </a:r>
            <a:r>
              <a:rPr lang="en-US" altLang="zh-CN" sz="2000" dirty="0"/>
              <a:t>MIS</a:t>
            </a:r>
            <a:r>
              <a:rPr lang="zh-CN" altLang="en-US" sz="2000" dirty="0"/>
              <a:t>系统侧重于逻辑视图、开发视图，而实时控制系统则侧重于进程视图、物理视图 </a:t>
            </a:r>
          </a:p>
        </p:txBody>
      </p:sp>
      <p:sp>
        <p:nvSpPr>
          <p:cNvPr id="3" name="矩形 2"/>
          <p:cNvSpPr/>
          <p:nvPr/>
        </p:nvSpPr>
        <p:spPr>
          <a:xfrm>
            <a:off x="7030984" y="2530377"/>
            <a:ext cx="4812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通常我们选择UML来表现各种视图，以下列出了UML和各视图的对应关系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74606"/>
              </p:ext>
            </p:extLst>
          </p:nvPr>
        </p:nvGraphicFramePr>
        <p:xfrm>
          <a:off x="7122424" y="3233262"/>
          <a:ext cx="486656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3284">
                  <a:extLst>
                    <a:ext uri="{9D8B030D-6E8A-4147-A177-3AD203B41FA5}">
                      <a16:colId xmlns:a16="http://schemas.microsoft.com/office/drawing/2014/main" val="1314980277"/>
                    </a:ext>
                  </a:extLst>
                </a:gridCol>
                <a:gridCol w="2433284">
                  <a:extLst>
                    <a:ext uri="{9D8B030D-6E8A-4147-A177-3AD203B41FA5}">
                      <a16:colId xmlns:a16="http://schemas.microsoft.com/office/drawing/2014/main" val="87979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4+1</a:t>
                      </a:r>
                      <a:r>
                        <a:rPr lang="zh-CN" altLang="en-US" dirty="0" smtClean="0">
                          <a:solidFill>
                            <a:srgbClr val="FFFF00"/>
                          </a:solidFill>
                        </a:rPr>
                        <a:t>视图</a:t>
                      </a:r>
                      <a:r>
                        <a:rPr lang="zh-CN" altLang="en-US" dirty="0" smtClean="0"/>
                        <a:t>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UML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场景视图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用例图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逻辑视图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8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开发视图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类图，组件图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进程视图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无完全对应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95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2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7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问题提问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2730251"/>
            <a:ext cx="112903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统一建模语言</a:t>
            </a:r>
            <a:r>
              <a:rPr lang="zh-CN" altLang="en-US" sz="3600" dirty="0">
                <a:latin typeface="-apple-system"/>
              </a:rPr>
              <a:t>（英语：</a:t>
            </a:r>
            <a:r>
              <a:rPr lang="en-US" altLang="zh-CN" sz="3600" dirty="0">
                <a:latin typeface="-apple-system"/>
              </a:rPr>
              <a:t>Unified Modeling Language</a:t>
            </a:r>
            <a:r>
              <a:rPr lang="zh-CN" altLang="en-US" sz="3600" dirty="0">
                <a:latin typeface="-apple-system"/>
              </a:rPr>
              <a:t>，缩写 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）是非专利的第三代建模和规约语言。</a:t>
            </a:r>
            <a:r>
              <a:rPr lang="en-US" altLang="zh-CN" sz="3600" dirty="0">
                <a:solidFill>
                  <a:srgbClr val="FFFF00"/>
                </a:solidFill>
                <a:latin typeface="-apple-system"/>
              </a:rPr>
              <a:t>UML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是一种开放的方法，用于</a:t>
            </a:r>
            <a:r>
              <a:rPr lang="zh-CN" altLang="en-US" sz="3600" dirty="0">
                <a:solidFill>
                  <a:srgbClr val="FF0000"/>
                </a:solidFill>
                <a:latin typeface="-apple-system"/>
              </a:rPr>
              <a:t>说明、可视化、构建和编写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一个正在开发的、面向对象的、软件密集系统的制品的开放方法。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展现了一系列最佳工程实践，这些最佳实践在对大规模，复杂系统进行建模方面，特别是在软件架构层次已经被验证有效。</a:t>
            </a:r>
            <a:endParaRPr lang="en-US" altLang="zh-CN" sz="3600" dirty="0"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分为三个主要模型：功能、对象、动态，请问</a:t>
            </a:r>
            <a:r>
              <a:rPr lang="en-US" altLang="zh-CN" sz="3600" dirty="0" smtClean="0"/>
              <a:t>——</a:t>
            </a:r>
            <a:r>
              <a:rPr lang="zh-CN" altLang="en-US" sz="3600" dirty="0"/>
              <a:t>用</a:t>
            </a:r>
            <a:r>
              <a:rPr lang="zh-CN" altLang="en-US" sz="3600" dirty="0" smtClean="0"/>
              <a:t>例图属于哪个模型？动态模型有什么图？（至少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个）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510860" y="476319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功能模型；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r>
              <a:rPr lang="zh-CN" altLang="en-US" sz="3600" dirty="0">
                <a:solidFill>
                  <a:srgbClr val="FFFF00"/>
                </a:solidFill>
              </a:rPr>
              <a:t>序列图，活动图，状态图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zh-CN" altLang="en-US" sz="3600" dirty="0" smtClean="0"/>
              <a:t>进程视图、物理视图，主要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状态图；</a:t>
            </a:r>
          </a:p>
          <a:p>
            <a:r>
              <a:rPr lang="zh-CN" altLang="en-US" sz="3600" dirty="0" smtClean="0">
                <a:solidFill>
                  <a:srgbClr val="FFFF00"/>
                </a:solidFill>
              </a:rPr>
              <a:t>顺序图，协作图（通信图）。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 err="1" smtClean="0"/>
              <a:t>Kruchten</a:t>
            </a:r>
            <a:r>
              <a:rPr lang="zh-CN" altLang="en-US" sz="3600" dirty="0" smtClean="0"/>
              <a:t>提出了什么模型？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“</a:t>
            </a:r>
            <a:r>
              <a:rPr lang="en-US" altLang="zh-CN" sz="3600" dirty="0" smtClean="0">
                <a:solidFill>
                  <a:srgbClr val="FFFF00"/>
                </a:solidFill>
              </a:rPr>
              <a:t>4+1</a:t>
            </a:r>
            <a:r>
              <a:rPr lang="zh-CN" altLang="en-US" sz="3600" dirty="0" smtClean="0">
                <a:solidFill>
                  <a:srgbClr val="FFFF00"/>
                </a:solidFill>
              </a:rPr>
              <a:t>”视图模型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进程视图主要</a:t>
            </a:r>
            <a:r>
              <a:rPr lang="zh-CN" altLang="en-US" sz="3600" dirty="0"/>
              <a:t>是用来描述系统的</a:t>
            </a:r>
            <a:r>
              <a:rPr lang="en-US" altLang="zh-CN" sz="3600" dirty="0">
                <a:solidFill>
                  <a:srgbClr val="FF0000"/>
                </a:solidFill>
              </a:rPr>
              <a:t>?</a:t>
            </a:r>
            <a:r>
              <a:rPr lang="zh-CN" altLang="en-US" sz="3600" dirty="0"/>
              <a:t>结构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物理视图主要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静态；动态；动态。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smtClean="0"/>
              <a:t>5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/>
              <a:t>逻辑试图主要是用来描述系统</a:t>
            </a:r>
            <a:r>
              <a:rPr lang="zh-CN" altLang="en-US" sz="3600" dirty="0" smtClean="0"/>
              <a:t>的</a:t>
            </a:r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r>
              <a:rPr lang="zh-CN" altLang="en-US" sz="3600" dirty="0" smtClean="0"/>
              <a:t>需求。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zh-CN" altLang="en-US" sz="3600" dirty="0" smtClean="0"/>
              <a:t>类图可以描述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视图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功能；逻辑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参考资料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参考资料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78680" y="1589142"/>
            <a:ext cx="5177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[1] </a:t>
            </a:r>
            <a:r>
              <a:rPr lang="zh-CN" altLang="en-US" b="1" dirty="0">
                <a:latin typeface="+mn-ea"/>
              </a:rPr>
              <a:t>维基百科</a:t>
            </a:r>
            <a:r>
              <a:rPr lang="en-US" altLang="zh-CN" b="1" dirty="0">
                <a:latin typeface="+mn-ea"/>
              </a:rPr>
              <a:t>.</a:t>
            </a:r>
            <a:r>
              <a:rPr lang="zh-CN" altLang="en-US" b="1" i="1" dirty="0">
                <a:latin typeface="+mn-ea"/>
              </a:rPr>
              <a:t>统一建模语言</a:t>
            </a:r>
            <a:r>
              <a:rPr lang="en-US" altLang="zh-CN" b="1" dirty="0">
                <a:latin typeface="+mn-ea"/>
              </a:rPr>
              <a:t>. 2018; Available from: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 </a:t>
            </a:r>
            <a:r>
              <a:rPr lang="en-US" altLang="zh-CN" b="1" dirty="0"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https://zh.wikipedia.org/wiki/%</a:t>
            </a:r>
            <a:r>
              <a:rPr lang="en-US" altLang="zh-CN" b="1" dirty="0" smtClean="0">
                <a:latin typeface="+mn-e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E7%BB%9F%E4%B8%80%E5%BB%BA%E6%A8%A1%E8%AF%AD%E8%A8%80</a:t>
            </a:r>
            <a:r>
              <a:rPr lang="zh-CN" altLang="en-US" b="1" dirty="0">
                <a:latin typeface="+mn-ea"/>
              </a:rPr>
              <a:t>（浏览时间</a:t>
            </a:r>
            <a:r>
              <a:rPr lang="en-US" altLang="zh-CN" b="1" dirty="0" smtClean="0">
                <a:latin typeface="+mn-ea"/>
              </a:rPr>
              <a:t>2018/12/22</a:t>
            </a:r>
            <a:r>
              <a:rPr lang="zh-CN" altLang="en-US" b="1" dirty="0" smtClean="0">
                <a:latin typeface="+mn-ea"/>
              </a:rPr>
              <a:t>）</a:t>
            </a:r>
            <a:endParaRPr lang="zh-CN" altLang="en-US" b="1" dirty="0">
              <a:latin typeface="+mn-ea"/>
            </a:endParaRPr>
          </a:p>
          <a:p>
            <a:endParaRPr lang="zh-CN" altLang="en-US" b="1" dirty="0"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8678" y="3048938"/>
            <a:ext cx="517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+mn-ea"/>
              </a:rPr>
              <a:t>[2] 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Grandy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Booch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James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Rumbaugh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Ivar Jacobson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en-US" altLang="zh-CN" b="1" i="1" dirty="0">
                <a:solidFill>
                  <a:prstClr val="black"/>
                </a:solidFill>
                <a:latin typeface="+mn-ea"/>
              </a:rPr>
              <a:t>UML</a:t>
            </a:r>
            <a:r>
              <a:rPr lang="zh-CN" altLang="en-US" b="1" i="1" dirty="0">
                <a:solidFill>
                  <a:prstClr val="black"/>
                </a:solidFill>
                <a:latin typeface="+mn-ea"/>
              </a:rPr>
              <a:t>用户指南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 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邵维忠等译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北京：人民邮电出版社，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2013</a:t>
            </a:r>
            <a:endParaRPr lang="zh-CN" altLang="en-US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8676" y="4249267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[3] </a:t>
            </a:r>
            <a:r>
              <a:rPr lang="zh-CN" altLang="en-US" b="1" dirty="0">
                <a:latin typeface="+mn-ea"/>
              </a:rPr>
              <a:t>杨弘平</a:t>
            </a:r>
            <a:r>
              <a:rPr lang="en-US" altLang="zh-CN" b="1" dirty="0">
                <a:latin typeface="+mn-ea"/>
              </a:rPr>
              <a:t>.</a:t>
            </a:r>
            <a:r>
              <a:rPr lang="en-US" altLang="zh-CN" b="1" i="1" dirty="0">
                <a:latin typeface="+mn-ea"/>
              </a:rPr>
              <a:t>UML2</a:t>
            </a:r>
            <a:r>
              <a:rPr lang="zh-CN" altLang="en-US" b="1" i="1" dirty="0">
                <a:latin typeface="+mn-ea"/>
              </a:rPr>
              <a:t>基础、建模与设计</a:t>
            </a:r>
            <a:r>
              <a:rPr lang="en-US" altLang="zh-CN" b="1" dirty="0">
                <a:latin typeface="+mn-ea"/>
              </a:rPr>
              <a:t> . </a:t>
            </a:r>
            <a:r>
              <a:rPr lang="zh-CN" altLang="en-US" b="1" dirty="0">
                <a:latin typeface="+mn-ea"/>
              </a:rPr>
              <a:t>北京：清华大学出版社，</a:t>
            </a:r>
            <a:r>
              <a:rPr lang="en-US" altLang="zh-CN" b="1" dirty="0">
                <a:latin typeface="+mn-ea"/>
              </a:rPr>
              <a:t>2018</a:t>
            </a:r>
            <a:endParaRPr lang="zh-CN" altLang="en-US" b="1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674" y="4895598"/>
            <a:ext cx="5177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[4] </a:t>
            </a:r>
            <a:r>
              <a:rPr lang="zh-CN" altLang="en-US" b="1" dirty="0" smtClean="0">
                <a:latin typeface="+mn-ea"/>
              </a:rPr>
              <a:t>ＣＳＤＮ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4+1</a:t>
            </a:r>
            <a:r>
              <a:rPr lang="zh-CN" altLang="en-US" b="1" dirty="0">
                <a:latin typeface="+mn-ea"/>
              </a:rPr>
              <a:t>视图与</a:t>
            </a:r>
            <a:r>
              <a:rPr lang="en-US" altLang="zh-CN" b="1" dirty="0">
                <a:latin typeface="+mn-ea"/>
              </a:rPr>
              <a:t>UML</a:t>
            </a:r>
            <a:r>
              <a:rPr lang="zh-CN" altLang="en-US" b="1" dirty="0">
                <a:latin typeface="+mn-ea"/>
              </a:rPr>
              <a:t>对应关系</a:t>
            </a:r>
            <a:r>
              <a:rPr lang="en-US" altLang="zh-CN" b="1" dirty="0" smtClean="0">
                <a:latin typeface="+mn-ea"/>
              </a:rPr>
              <a:t>. </a:t>
            </a:r>
            <a:r>
              <a:rPr lang="zh-CN" altLang="en-US" b="1" dirty="0" smtClean="0">
                <a:latin typeface="+mn-ea"/>
              </a:rPr>
              <a:t>２００７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</a:t>
            </a:r>
            <a:r>
              <a:rPr lang="en-US" altLang="zh-CN" b="1" dirty="0">
                <a:latin typeface="+mn-ea"/>
                <a:hlinkClick r:id="rId3"/>
              </a:rPr>
              <a:t>https://blog.csdn.net/sunchaohuang/article/details/1669390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</a:t>
            </a:r>
            <a:r>
              <a:rPr lang="zh-CN" altLang="en-US" b="1" dirty="0" smtClean="0">
                <a:latin typeface="+mn-ea"/>
              </a:rPr>
              <a:t>１２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74433" y="1590553"/>
            <a:ext cx="5117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>
                <a:latin typeface="+mn-ea"/>
              </a:rPr>
              <a:t>[</a:t>
            </a:r>
            <a:r>
              <a:rPr lang="zh-CN" altLang="en-US" b="1" dirty="0" smtClean="0">
                <a:latin typeface="+mn-ea"/>
              </a:rPr>
              <a:t>５</a:t>
            </a:r>
            <a:r>
              <a:rPr lang="en-US" altLang="zh-CN" b="1" dirty="0" smtClean="0">
                <a:latin typeface="+mn-ea"/>
              </a:rPr>
              <a:t>] </a:t>
            </a:r>
            <a:r>
              <a:rPr lang="zh-CN" altLang="en-US" b="1" dirty="0" smtClean="0">
                <a:latin typeface="+mn-ea"/>
              </a:rPr>
              <a:t>简书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项目开发过程中运用</a:t>
            </a:r>
            <a:r>
              <a:rPr lang="en-US" altLang="zh-CN" b="1" dirty="0">
                <a:latin typeface="+mn-ea"/>
              </a:rPr>
              <a:t>UML. </a:t>
            </a:r>
            <a:r>
              <a:rPr lang="zh-CN" altLang="en-US" b="1" dirty="0" smtClean="0">
                <a:latin typeface="+mn-ea"/>
              </a:rPr>
              <a:t>２０１７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 </a:t>
            </a:r>
            <a:r>
              <a:rPr lang="en-US" altLang="zh-CN" b="1" dirty="0">
                <a:latin typeface="+mn-ea"/>
                <a:hlinkClick r:id="rId4"/>
              </a:rPr>
              <a:t>https://www.jianshu.com/p/a4bc2ebb5062 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2018-1</a:t>
            </a:r>
            <a:r>
              <a:rPr lang="zh-CN" altLang="en-US" b="1" dirty="0" smtClean="0">
                <a:latin typeface="+mn-ea"/>
              </a:rPr>
              <a:t>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34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∞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其他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9632283" y="2467962"/>
            <a:ext cx="3244646" cy="809709"/>
            <a:chOff x="9632283" y="2467962"/>
            <a:chExt cx="3244646" cy="809709"/>
          </a:xfrm>
        </p:grpSpPr>
        <p:sp>
          <p:nvSpPr>
            <p:cNvPr id="32" name="矩形 31"/>
            <p:cNvSpPr/>
            <p:nvPr/>
          </p:nvSpPr>
          <p:spPr>
            <a:xfrm>
              <a:off x="9632283" y="2908339"/>
              <a:ext cx="3244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资料收集</a:t>
              </a:r>
              <a:r>
                <a:rPr lang="en-US" altLang="zh-CN" dirty="0">
                  <a:solidFill>
                    <a:schemeClr val="bg1"/>
                  </a:solidFill>
                </a:rPr>
                <a:t>&amp;</a:t>
              </a:r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整理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632283" y="246796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4077478" y="2698795"/>
            <a:ext cx="635678" cy="603775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62716" y="3584942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7" name="矩形 46"/>
          <p:cNvSpPr/>
          <p:nvPr/>
        </p:nvSpPr>
        <p:spPr>
          <a:xfrm>
            <a:off x="2522035" y="30768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陈维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49" name="矩形 48"/>
          <p:cNvSpPr/>
          <p:nvPr/>
        </p:nvSpPr>
        <p:spPr>
          <a:xfrm>
            <a:off x="3170257" y="45335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杨溢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>
            <a:stCxn id="21" idx="0"/>
          </p:cNvCxnSpPr>
          <p:nvPr/>
        </p:nvCxnSpPr>
        <p:spPr>
          <a:xfrm>
            <a:off x="6374647" y="2120864"/>
            <a:ext cx="1201810" cy="130846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3" idx="3"/>
          </p:cNvCxnSpPr>
          <p:nvPr/>
        </p:nvCxnSpPr>
        <p:spPr>
          <a:xfrm flipH="1" flipV="1">
            <a:off x="6374646" y="5308636"/>
            <a:ext cx="977876" cy="22203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87947" y="1668841"/>
            <a:ext cx="2427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资料收集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0" name="矩形 29"/>
          <p:cNvSpPr/>
          <p:nvPr/>
        </p:nvSpPr>
        <p:spPr>
          <a:xfrm>
            <a:off x="8100123" y="1234246"/>
            <a:ext cx="110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陈安侍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59931" y="5765494"/>
            <a:ext cx="265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5" name="矩形 34"/>
          <p:cNvSpPr/>
          <p:nvPr/>
        </p:nvSpPr>
        <p:spPr>
          <a:xfrm>
            <a:off x="7659931" y="53038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严翔宇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07362" y="3302570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0" idx="1"/>
          </p:cNvCxnSpPr>
          <p:nvPr/>
        </p:nvCxnSpPr>
        <p:spPr>
          <a:xfrm flipH="1">
            <a:off x="7576457" y="1465079"/>
            <a:ext cx="523666" cy="786631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  <p:bldP spid="28" grpId="0"/>
      <p:bldP spid="30" grpId="0"/>
      <p:bldP spid="34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绩效评分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-193077" y="2377162"/>
            <a:ext cx="3264292" cy="811068"/>
            <a:chOff x="1307708" y="4373789"/>
            <a:chExt cx="3264292" cy="811068"/>
          </a:xfrm>
        </p:grpSpPr>
        <p:sp>
          <p:nvSpPr>
            <p:cNvPr id="48" name="矩形 47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陈安</a:t>
              </a:r>
              <a:r>
                <a:rPr lang="zh-CN" altLang="en-US" sz="2400" b="1" dirty="0" smtClean="0">
                  <a:latin typeface="+mn-ea"/>
                </a:rPr>
                <a:t>侍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20970" y="2377162"/>
            <a:ext cx="3264292" cy="811068"/>
            <a:chOff x="1307708" y="4373789"/>
            <a:chExt cx="3264292" cy="811068"/>
          </a:xfrm>
        </p:grpSpPr>
        <p:sp>
          <p:nvSpPr>
            <p:cNvPr id="51" name="矩形 50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陈俊杉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96405" y="2377162"/>
            <a:ext cx="3264292" cy="811068"/>
            <a:chOff x="1307708" y="4373789"/>
            <a:chExt cx="3264292" cy="811068"/>
          </a:xfrm>
        </p:grpSpPr>
        <p:sp>
          <p:nvSpPr>
            <p:cNvPr id="54" name="矩形 53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严翔宇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02961" y="2377162"/>
            <a:ext cx="3264292" cy="811068"/>
            <a:chOff x="1307708" y="4373789"/>
            <a:chExt cx="3264292" cy="811068"/>
          </a:xfrm>
        </p:grpSpPr>
        <p:sp>
          <p:nvSpPr>
            <p:cNvPr id="57" name="矩形 56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39744" y="43737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杨溢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253916" y="2320816"/>
            <a:ext cx="3264292" cy="867414"/>
            <a:chOff x="1307708" y="4317443"/>
            <a:chExt cx="3264292" cy="867414"/>
          </a:xfrm>
        </p:grpSpPr>
        <p:sp>
          <p:nvSpPr>
            <p:cNvPr id="60" name="矩形 59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03136" y="431744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</a:t>
              </a:r>
              <a:r>
                <a:rPr lang="zh-CN" altLang="en-US" sz="2400" b="1" dirty="0" smtClean="0">
                  <a:latin typeface="+mn-ea"/>
                </a:rPr>
                <a:t>维</a:t>
              </a:r>
              <a:endParaRPr lang="en-US" altLang="zh-CN" sz="2400" b="1" dirty="0">
                <a:latin typeface="+mn-ea"/>
              </a:endParaRPr>
            </a:p>
          </p:txBody>
        </p:sp>
      </p:grpSp>
      <p:sp>
        <p:nvSpPr>
          <p:cNvPr id="5" name="泪滴形 4"/>
          <p:cNvSpPr/>
          <p:nvPr/>
        </p:nvSpPr>
        <p:spPr>
          <a:xfrm>
            <a:off x="784042" y="3422997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89</a:t>
            </a:r>
            <a:endParaRPr lang="zh-CN" altLang="en-US" sz="2800" dirty="0"/>
          </a:p>
        </p:txBody>
      </p:sp>
      <p:sp>
        <p:nvSpPr>
          <p:cNvPr id="21" name="泪滴形 20"/>
          <p:cNvSpPr/>
          <p:nvPr/>
        </p:nvSpPr>
        <p:spPr>
          <a:xfrm>
            <a:off x="2897060" y="3422999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92</a:t>
            </a:r>
            <a:endParaRPr lang="zh-CN" altLang="en-US" sz="2800" dirty="0"/>
          </a:p>
        </p:txBody>
      </p:sp>
      <p:sp>
        <p:nvSpPr>
          <p:cNvPr id="22" name="泪滴形 21"/>
          <p:cNvSpPr/>
          <p:nvPr/>
        </p:nvSpPr>
        <p:spPr>
          <a:xfrm>
            <a:off x="5285262" y="3422998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93</a:t>
            </a:r>
            <a:endParaRPr lang="zh-CN" altLang="en-US" sz="2800" dirty="0"/>
          </a:p>
        </p:txBody>
      </p:sp>
      <p:sp>
        <p:nvSpPr>
          <p:cNvPr id="23" name="泪滴形 22"/>
          <p:cNvSpPr/>
          <p:nvPr/>
        </p:nvSpPr>
        <p:spPr>
          <a:xfrm>
            <a:off x="7873524" y="3352051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91</a:t>
            </a:r>
            <a:endParaRPr lang="zh-CN" altLang="en-US" sz="2800" dirty="0"/>
          </a:p>
        </p:txBody>
      </p:sp>
      <p:sp>
        <p:nvSpPr>
          <p:cNvPr id="24" name="泪滴形 23"/>
          <p:cNvSpPr/>
          <p:nvPr/>
        </p:nvSpPr>
        <p:spPr>
          <a:xfrm>
            <a:off x="10231035" y="3327926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95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690336"/>
            <a:ext cx="11437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在</a:t>
            </a:r>
            <a:r>
              <a:rPr lang="zh-CN" altLang="en-US" sz="3600" dirty="0"/>
              <a:t>UML系统开发中有三个主要的模型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功能模型</a:t>
            </a:r>
            <a:r>
              <a:rPr lang="zh-CN" altLang="en-US" sz="3600" dirty="0"/>
              <a:t>：从用户的角度展示系统的功能，包括</a:t>
            </a:r>
            <a:r>
              <a:rPr lang="zh-CN" altLang="en-US" sz="3600" dirty="0" smtClean="0">
                <a:solidFill>
                  <a:srgbClr val="FF0000"/>
                </a:solidFill>
              </a:rPr>
              <a:t>用例图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对象模型</a:t>
            </a:r>
            <a:r>
              <a:rPr lang="zh-CN" altLang="en-US" sz="3600" dirty="0"/>
              <a:t>：采用对象，属性，操作，关联等概念展示系统的结构和基础，包括</a:t>
            </a:r>
            <a:r>
              <a:rPr lang="zh-CN" altLang="en-US" sz="3600" dirty="0">
                <a:solidFill>
                  <a:srgbClr val="FF0000"/>
                </a:solidFill>
              </a:rPr>
              <a:t>类别图、对象图</a:t>
            </a:r>
            <a:r>
              <a:rPr lang="zh-CN" altLang="en-US" sz="3600" dirty="0" smtClean="0">
                <a:solidFill>
                  <a:srgbClr val="FF0000"/>
                </a:solidFill>
              </a:rPr>
              <a:t>。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动态模型</a:t>
            </a:r>
            <a:r>
              <a:rPr lang="zh-CN" altLang="en-US" sz="3600" dirty="0"/>
              <a:t>：展现系统的内部行为。包括</a:t>
            </a:r>
            <a:r>
              <a:rPr lang="zh-CN" altLang="en-US" sz="3600" dirty="0">
                <a:solidFill>
                  <a:srgbClr val="FF0000"/>
                </a:solidFill>
              </a:rPr>
              <a:t>序列图，活动图，状态图。</a:t>
            </a:r>
          </a:p>
        </p:txBody>
      </p:sp>
    </p:spTree>
    <p:extLst>
      <p:ext uri="{BB962C8B-B14F-4D97-AF65-F5344CB8AC3E}">
        <p14:creationId xmlns:p14="http://schemas.microsoft.com/office/powerpoint/2010/main" val="10933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77371" y="4277409"/>
            <a:ext cx="11437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执行者，属性，类，元件，接口，对象，包。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行为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/>
              <a:t>活动，事件，消息，方法，操作，状态，用例。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关系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聚合，关联，组合，相依，广义化（</a:t>
            </a:r>
            <a:r>
              <a:rPr lang="en-US" altLang="zh-CN" sz="3600" dirty="0"/>
              <a:t>or </a:t>
            </a:r>
            <a:r>
              <a:rPr lang="zh-CN" altLang="en-US" sz="3600" dirty="0"/>
              <a:t>继承）。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其他概念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764846" y="3446413"/>
            <a:ext cx="10662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/>
              <a:t>构造型</a:t>
            </a:r>
            <a:r>
              <a:rPr lang="en-US" altLang="zh-CN" sz="3600" dirty="0"/>
              <a:t>—</a:t>
            </a:r>
            <a:r>
              <a:rPr lang="zh-CN" altLang="en-US" sz="3600" dirty="0"/>
              <a:t>这规范符号应用到的</a:t>
            </a:r>
            <a:r>
              <a:rPr lang="zh-CN" altLang="en-US" sz="3600" dirty="0" smtClean="0"/>
              <a:t>模型</a:t>
            </a:r>
            <a:endParaRPr lang="en-US" altLang="zh-CN" sz="3600" dirty="0" smtClean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多重</a:t>
            </a:r>
            <a:r>
              <a:rPr lang="zh-CN" altLang="en-US" sz="3600" dirty="0"/>
              <a:t>性</a:t>
            </a:r>
            <a:r>
              <a:rPr lang="en-US" altLang="zh-CN" sz="3600" dirty="0"/>
              <a:t>—</a:t>
            </a:r>
            <a:r>
              <a:rPr lang="zh-CN" altLang="en-US" sz="3600" dirty="0"/>
              <a:t>多重性标记法与资料库建模基数对应，例如：</a:t>
            </a:r>
            <a:r>
              <a:rPr lang="en-US" altLang="zh-CN" sz="3600" dirty="0"/>
              <a:t>1, 0..1, 1</a:t>
            </a:r>
            <a:r>
              <a:rPr lang="en-US" altLang="zh-CN" sz="3600" dirty="0" smtClean="0"/>
              <a:t>..*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角色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1448</Words>
  <Application>Microsoft Office PowerPoint</Application>
  <PresentationFormat>宽屏</PresentationFormat>
  <Paragraphs>239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-apple-system</vt:lpstr>
      <vt:lpstr>方正大黑简体</vt:lpstr>
      <vt:lpstr>宋体</vt:lpstr>
      <vt:lpstr>微软雅黑</vt:lpstr>
      <vt:lpstr>Arial</vt:lpstr>
      <vt:lpstr>Calibri</vt:lpstr>
      <vt:lpstr>Helvetica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Fish Go</cp:lastModifiedBy>
  <cp:revision>188</cp:revision>
  <dcterms:created xsi:type="dcterms:W3CDTF">2015-05-12T05:39:00Z</dcterms:created>
  <dcterms:modified xsi:type="dcterms:W3CDTF">2018-12-29T16:32:03Z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